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embeddedFontLst>
    <p:embeddedFont>
      <p:font typeface="Roboto Black"/>
      <p:bold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Roboto Medium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RobotoMedium-italic.fntdata"/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RobotoBlack-bold.fntdata"/><Relationship Id="rId21" Type="http://schemas.openxmlformats.org/officeDocument/2006/relationships/font" Target="fonts/Roboto-bold.fntdata"/><Relationship Id="rId3" Type="http://schemas.openxmlformats.org/officeDocument/2006/relationships/slideMaster" Target="slideMasters/slideMaster1.xml"/><Relationship Id="rId25" Type="http://schemas.openxmlformats.org/officeDocument/2006/relationships/font" Target="fonts/RobotoMedium-bold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0" Type="http://schemas.openxmlformats.org/officeDocument/2006/relationships/font" Target="fonts/Roboto-regular.fntdata"/><Relationship Id="rId2" Type="http://schemas.openxmlformats.org/officeDocument/2006/relationships/presProps" Target="presProps.xml"/><Relationship Id="rId16" Type="http://schemas.openxmlformats.org/officeDocument/2006/relationships/slide" Target="slides/slide12.xml"/><Relationship Id="rId29" Type="http://schemas.openxmlformats.org/officeDocument/2006/relationships/customXml" Target="../customXml/item2.xml"/><Relationship Id="rId24" Type="http://schemas.openxmlformats.org/officeDocument/2006/relationships/font" Target="fonts/RobotoMedium-regular.fntdata"/><Relationship Id="rId1" Type="http://schemas.openxmlformats.org/officeDocument/2006/relationships/theme" Target="theme/theme2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3" Type="http://schemas.openxmlformats.org/officeDocument/2006/relationships/font" Target="fonts/Roboto-boldItalic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8" Type="http://schemas.openxmlformats.org/officeDocument/2006/relationships/customXml" Target="../customXml/item1.xml"/><Relationship Id="rId10" Type="http://schemas.openxmlformats.org/officeDocument/2006/relationships/slide" Target="slides/slide6.xml"/><Relationship Id="rId19" Type="http://schemas.openxmlformats.org/officeDocument/2006/relationships/font" Target="fonts/RobotoBlack-boldItalic.fntdata"/><Relationship Id="rId22" Type="http://schemas.openxmlformats.org/officeDocument/2006/relationships/font" Target="fonts/Roboto-italic.fntdata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7" Type="http://schemas.openxmlformats.org/officeDocument/2006/relationships/font" Target="fonts/RobotoMedium-boldItalic.fntdata"/><Relationship Id="rId14" Type="http://schemas.openxmlformats.org/officeDocument/2006/relationships/slide" Target="slides/slide10.xml"/><Relationship Id="rId30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de-DE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7b1c45254a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37b1c45254a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37b1c45254a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7b1c45254a_0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g37b1c45254a_0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37b1c45254a_0_10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7b1c45254a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37b1c45254a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37b1c45254a_0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7b1c45254a_0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g37b1c45254a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37b1c45254a_0_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7b155c164f_1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37b155c164f_1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7b155c164f_1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7b155c164f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37b155c164f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37b155c164f_1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7b155c164f_1_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37b155c164f_1_1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37b155c164f_1_10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7b155c164f_1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37b155c164f_1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37b155c164f_1_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7b155c164f_1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37b155c164f_1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37b155c164f_1_6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7b1c45254a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37b1c45254a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37b1c45254a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">
  <p:cSld name="Titelfoli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in Bild, das Screenshot, Wasser, draußen, Landschaft enthält." id="16" name="Google Shape;16;p2"/>
          <p:cNvPicPr preferRelativeResize="0"/>
          <p:nvPr/>
        </p:nvPicPr>
        <p:blipFill rotWithShape="1">
          <a:blip r:embed="rId2">
            <a:alphaModFix amt="35000"/>
          </a:blip>
          <a:srcRect b="1" l="0" r="5392" t="15447"/>
          <a:stretch/>
        </p:blipFill>
        <p:spPr>
          <a:xfrm>
            <a:off x="-17239" y="0"/>
            <a:ext cx="12209239" cy="63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468993" y="940871"/>
            <a:ext cx="10515599" cy="2103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1" name="Google Shape;21;p2"/>
          <p:cNvSpPr txBox="1"/>
          <p:nvPr>
            <p:ph type="title"/>
          </p:nvPr>
        </p:nvSpPr>
        <p:spPr>
          <a:xfrm>
            <a:off x="468993" y="330200"/>
            <a:ext cx="10515600" cy="544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"/>
          <p:cNvSpPr/>
          <p:nvPr/>
        </p:nvSpPr>
        <p:spPr>
          <a:xfrm>
            <a:off x="1" y="6356350"/>
            <a:ext cx="12192000" cy="501650"/>
          </a:xfrm>
          <a:prstGeom prst="rect">
            <a:avLst/>
          </a:prstGeom>
          <a:solidFill>
            <a:srgbClr val="183F3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-1" y="6422509"/>
            <a:ext cx="9172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de-DE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Farming Hackathon 2025</a:t>
            </a:r>
            <a:endParaRPr b="0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vertikaler Text" type="vertTx">
  <p:cSld name="VERTICAL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/>
          <p:nvPr>
            <p:ph type="title"/>
          </p:nvPr>
        </p:nvSpPr>
        <p:spPr>
          <a:xfrm>
            <a:off x="1266825" y="321469"/>
            <a:ext cx="10515600" cy="544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1"/>
          <p:cNvSpPr txBox="1"/>
          <p:nvPr>
            <p:ph idx="1" type="body"/>
          </p:nvPr>
        </p:nvSpPr>
        <p:spPr>
          <a:xfrm rot="5400000">
            <a:off x="4348956" y="-2079625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Ein Bild, das Screenshot, Wasser, draußen, Landschaft enthält.&#10;&#10;KI-generierte Inhalte können fehlerhaft sein." id="103" name="Google Shape;103;p11"/>
          <p:cNvPicPr preferRelativeResize="0"/>
          <p:nvPr/>
        </p:nvPicPr>
        <p:blipFill rotWithShape="1">
          <a:blip r:embed="rId2">
            <a:alphaModFix amt="50000"/>
          </a:blip>
          <a:srcRect b="41684" l="95672" r="0" t="1"/>
          <a:stretch/>
        </p:blipFill>
        <p:spPr>
          <a:xfrm>
            <a:off x="-1" y="0"/>
            <a:ext cx="1162051" cy="63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1"/>
          <p:cNvSpPr/>
          <p:nvPr/>
        </p:nvSpPr>
        <p:spPr>
          <a:xfrm>
            <a:off x="1" y="6356350"/>
            <a:ext cx="12192000" cy="501650"/>
          </a:xfrm>
          <a:prstGeom prst="rect">
            <a:avLst/>
          </a:prstGeom>
          <a:solidFill>
            <a:srgbClr val="183F3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1"/>
          <p:cNvSpPr txBox="1"/>
          <p:nvPr/>
        </p:nvSpPr>
        <p:spPr>
          <a:xfrm>
            <a:off x="-1" y="6422509"/>
            <a:ext cx="9172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Farming Hackathon 2025!</a:t>
            </a:r>
            <a:endParaRPr b="0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kaler Titel und Text" type="vertTitleAndTx">
  <p:cSld name="VERTICAL_TITLE_AND_VERTICAL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Ein Bild, das Screenshot, Wasser, draußen, Landschaft enthält.&#10;&#10;KI-generierte Inhalte können fehlerhaft sein." id="112" name="Google Shape;112;p12"/>
          <p:cNvPicPr preferRelativeResize="0"/>
          <p:nvPr/>
        </p:nvPicPr>
        <p:blipFill rotWithShape="1">
          <a:blip r:embed="rId2">
            <a:alphaModFix amt="50000"/>
          </a:blip>
          <a:srcRect b="41684" l="95672" r="0" t="1"/>
          <a:stretch/>
        </p:blipFill>
        <p:spPr>
          <a:xfrm>
            <a:off x="-1" y="0"/>
            <a:ext cx="1162051" cy="63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2"/>
          <p:cNvSpPr/>
          <p:nvPr/>
        </p:nvSpPr>
        <p:spPr>
          <a:xfrm>
            <a:off x="1" y="6356350"/>
            <a:ext cx="12192000" cy="501650"/>
          </a:xfrm>
          <a:prstGeom prst="rect">
            <a:avLst/>
          </a:prstGeom>
          <a:solidFill>
            <a:srgbClr val="183F3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2"/>
          <p:cNvSpPr txBox="1"/>
          <p:nvPr/>
        </p:nvSpPr>
        <p:spPr>
          <a:xfrm>
            <a:off x="-1" y="6422509"/>
            <a:ext cx="9172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Farming Hackathon 2025!</a:t>
            </a:r>
            <a:endParaRPr b="0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Inhalt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1266825" y="321469"/>
            <a:ext cx="10515600" cy="544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1266825" y="1002506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Ein Bild, das Screenshot, Wasser, draußen, Landschaft enthält.&#10;&#10;KI-generierte Inhalte können fehlerhaft sein." id="27" name="Google Shape;27;p3"/>
          <p:cNvPicPr preferRelativeResize="0"/>
          <p:nvPr/>
        </p:nvPicPr>
        <p:blipFill rotWithShape="1">
          <a:blip r:embed="rId2">
            <a:alphaModFix amt="50000"/>
          </a:blip>
          <a:srcRect b="41684" l="95672" r="0" t="1"/>
          <a:stretch/>
        </p:blipFill>
        <p:spPr>
          <a:xfrm>
            <a:off x="-1" y="0"/>
            <a:ext cx="1162051" cy="63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3"/>
          <p:cNvSpPr/>
          <p:nvPr/>
        </p:nvSpPr>
        <p:spPr>
          <a:xfrm>
            <a:off x="1" y="6356350"/>
            <a:ext cx="12192000" cy="501650"/>
          </a:xfrm>
          <a:prstGeom prst="rect">
            <a:avLst/>
          </a:prstGeom>
          <a:solidFill>
            <a:srgbClr val="183F3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"/>
          <p:cNvSpPr txBox="1"/>
          <p:nvPr/>
        </p:nvSpPr>
        <p:spPr>
          <a:xfrm>
            <a:off x="-1" y="6422509"/>
            <a:ext cx="9172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Farming Hackathon 2025</a:t>
            </a:r>
            <a:endParaRPr b="0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</a:defRPr>
            </a:lvl1pPr>
            <a:lvl2pPr lvl="1">
              <a:buNone/>
              <a:defRPr sz="1300">
                <a:solidFill>
                  <a:schemeClr val="dk1"/>
                </a:solidFill>
              </a:defRPr>
            </a:lvl2pPr>
            <a:lvl3pPr lvl="2">
              <a:buNone/>
              <a:defRPr sz="1300">
                <a:solidFill>
                  <a:schemeClr val="dk1"/>
                </a:solidFill>
              </a:defRPr>
            </a:lvl3pPr>
            <a:lvl4pPr lvl="3">
              <a:buNone/>
              <a:defRPr sz="1300">
                <a:solidFill>
                  <a:schemeClr val="dk1"/>
                </a:solidFill>
              </a:defRPr>
            </a:lvl4pPr>
            <a:lvl5pPr lvl="4">
              <a:buNone/>
              <a:defRPr sz="1300">
                <a:solidFill>
                  <a:schemeClr val="dk1"/>
                </a:solidFill>
              </a:defRPr>
            </a:lvl5pPr>
            <a:lvl6pPr lvl="5">
              <a:buNone/>
              <a:defRPr sz="1300">
                <a:solidFill>
                  <a:schemeClr val="dk1"/>
                </a:solidFill>
              </a:defRPr>
            </a:lvl6pPr>
            <a:lvl7pPr lvl="6">
              <a:buNone/>
              <a:defRPr sz="1300">
                <a:solidFill>
                  <a:schemeClr val="dk1"/>
                </a:solidFill>
              </a:defRPr>
            </a:lvl7pPr>
            <a:lvl8pPr lvl="7">
              <a:buNone/>
              <a:defRPr sz="1300">
                <a:solidFill>
                  <a:schemeClr val="dk1"/>
                </a:solidFill>
              </a:defRPr>
            </a:lvl8pPr>
            <a:lvl9pPr lvl="8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schnitts-&#10;überschrift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Ein Bild, das Screenshot, Wasser, draußen, Landschaft enthält.&#10;&#10;KI-generierte Inhalte können fehlerhaft sein." id="37" name="Google Shape;37;p4"/>
          <p:cNvPicPr preferRelativeResize="0"/>
          <p:nvPr/>
        </p:nvPicPr>
        <p:blipFill rotWithShape="1">
          <a:blip r:embed="rId2">
            <a:alphaModFix amt="50000"/>
          </a:blip>
          <a:srcRect b="41684" l="95672" r="0" t="1"/>
          <a:stretch/>
        </p:blipFill>
        <p:spPr>
          <a:xfrm>
            <a:off x="-1" y="0"/>
            <a:ext cx="1162051" cy="63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4"/>
          <p:cNvSpPr/>
          <p:nvPr/>
        </p:nvSpPr>
        <p:spPr>
          <a:xfrm>
            <a:off x="1" y="6356350"/>
            <a:ext cx="12192000" cy="501650"/>
          </a:xfrm>
          <a:prstGeom prst="rect">
            <a:avLst/>
          </a:prstGeom>
          <a:solidFill>
            <a:srgbClr val="183F3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4"/>
          <p:cNvSpPr txBox="1"/>
          <p:nvPr/>
        </p:nvSpPr>
        <p:spPr>
          <a:xfrm>
            <a:off x="-1" y="6422509"/>
            <a:ext cx="9172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Farming Hackathon 2025!</a:t>
            </a:r>
            <a:endParaRPr b="0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wei Inhalte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1266825" y="321469"/>
            <a:ext cx="10515600" cy="544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Ein Bild, das Screenshot, Wasser, draußen, Landschaft enthält.&#10;&#10;KI-generierte Inhalte können fehlerhaft sein." id="47" name="Google Shape;47;p5"/>
          <p:cNvPicPr preferRelativeResize="0"/>
          <p:nvPr/>
        </p:nvPicPr>
        <p:blipFill rotWithShape="1">
          <a:blip r:embed="rId2">
            <a:alphaModFix amt="50000"/>
          </a:blip>
          <a:srcRect b="41684" l="95672" r="0" t="1"/>
          <a:stretch/>
        </p:blipFill>
        <p:spPr>
          <a:xfrm>
            <a:off x="-1" y="0"/>
            <a:ext cx="1162051" cy="63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5"/>
          <p:cNvSpPr/>
          <p:nvPr/>
        </p:nvSpPr>
        <p:spPr>
          <a:xfrm>
            <a:off x="1" y="6356350"/>
            <a:ext cx="12192000" cy="501650"/>
          </a:xfrm>
          <a:prstGeom prst="rect">
            <a:avLst/>
          </a:prstGeom>
          <a:solidFill>
            <a:srgbClr val="183F3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5"/>
          <p:cNvSpPr txBox="1"/>
          <p:nvPr/>
        </p:nvSpPr>
        <p:spPr>
          <a:xfrm>
            <a:off x="-1" y="6422509"/>
            <a:ext cx="9172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Farming Hackathon 2025!</a:t>
            </a:r>
            <a:endParaRPr b="0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gleich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Ein Bild, das Screenshot, Wasser, draußen, Landschaft enthält.&#10;&#10;KI-generierte Inhalte können fehlerhaft sein." id="59" name="Google Shape;59;p6"/>
          <p:cNvPicPr preferRelativeResize="0"/>
          <p:nvPr/>
        </p:nvPicPr>
        <p:blipFill rotWithShape="1">
          <a:blip r:embed="rId2">
            <a:alphaModFix amt="50000"/>
          </a:blip>
          <a:srcRect b="41684" l="95672" r="0" t="1"/>
          <a:stretch/>
        </p:blipFill>
        <p:spPr>
          <a:xfrm>
            <a:off x="-1" y="0"/>
            <a:ext cx="1162051" cy="63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6"/>
          <p:cNvSpPr/>
          <p:nvPr/>
        </p:nvSpPr>
        <p:spPr>
          <a:xfrm>
            <a:off x="1" y="6356350"/>
            <a:ext cx="12192000" cy="501650"/>
          </a:xfrm>
          <a:prstGeom prst="rect">
            <a:avLst/>
          </a:prstGeom>
          <a:solidFill>
            <a:srgbClr val="183F3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6"/>
          <p:cNvSpPr txBox="1"/>
          <p:nvPr/>
        </p:nvSpPr>
        <p:spPr>
          <a:xfrm>
            <a:off x="-1" y="6422509"/>
            <a:ext cx="9172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Farming Hackathon 2025!</a:t>
            </a:r>
            <a:endParaRPr b="0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r Titel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 txBox="1"/>
          <p:nvPr>
            <p:ph type="title"/>
          </p:nvPr>
        </p:nvSpPr>
        <p:spPr>
          <a:xfrm>
            <a:off x="1266825" y="321469"/>
            <a:ext cx="10515600" cy="544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Ein Bild, das Screenshot, Wasser, draußen, Landschaft enthält.&#10;&#10;KI-generierte Inhalte können fehlerhaft sein." id="67" name="Google Shape;67;p7"/>
          <p:cNvPicPr preferRelativeResize="0"/>
          <p:nvPr/>
        </p:nvPicPr>
        <p:blipFill rotWithShape="1">
          <a:blip r:embed="rId2">
            <a:alphaModFix amt="50000"/>
          </a:blip>
          <a:srcRect b="41684" l="95672" r="0" t="1"/>
          <a:stretch/>
        </p:blipFill>
        <p:spPr>
          <a:xfrm>
            <a:off x="-1" y="0"/>
            <a:ext cx="1162051" cy="63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7"/>
          <p:cNvSpPr/>
          <p:nvPr/>
        </p:nvSpPr>
        <p:spPr>
          <a:xfrm>
            <a:off x="1" y="6356350"/>
            <a:ext cx="12192000" cy="501650"/>
          </a:xfrm>
          <a:prstGeom prst="rect">
            <a:avLst/>
          </a:prstGeom>
          <a:solidFill>
            <a:srgbClr val="183F3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7"/>
          <p:cNvSpPr txBox="1"/>
          <p:nvPr/>
        </p:nvSpPr>
        <p:spPr>
          <a:xfrm>
            <a:off x="-1" y="6422509"/>
            <a:ext cx="9172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Farming Hackathon 2025!</a:t>
            </a:r>
            <a:endParaRPr b="0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er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Ein Bild, das Screenshot, Wasser, draußen, Landschaft enthält.&#10;&#10;KI-generierte Inhalte können fehlerhaft sein." id="74" name="Google Shape;74;p8"/>
          <p:cNvPicPr preferRelativeResize="0"/>
          <p:nvPr/>
        </p:nvPicPr>
        <p:blipFill rotWithShape="1">
          <a:blip r:embed="rId2">
            <a:alphaModFix amt="50000"/>
          </a:blip>
          <a:srcRect b="41684" l="95672" r="0" t="1"/>
          <a:stretch/>
        </p:blipFill>
        <p:spPr>
          <a:xfrm>
            <a:off x="-1" y="0"/>
            <a:ext cx="1162051" cy="63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8"/>
          <p:cNvSpPr/>
          <p:nvPr/>
        </p:nvSpPr>
        <p:spPr>
          <a:xfrm>
            <a:off x="1" y="6356350"/>
            <a:ext cx="12192000" cy="501650"/>
          </a:xfrm>
          <a:prstGeom prst="rect">
            <a:avLst/>
          </a:prstGeom>
          <a:solidFill>
            <a:srgbClr val="183F3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8"/>
          <p:cNvSpPr txBox="1"/>
          <p:nvPr/>
        </p:nvSpPr>
        <p:spPr>
          <a:xfrm>
            <a:off x="-1" y="6422509"/>
            <a:ext cx="9172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Farming Hackathon 2025!</a:t>
            </a:r>
            <a:endParaRPr b="0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halt mit Überschrift" type="objTx">
  <p:cSld name="OBJECT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80" name="Google Shape;80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Ein Bild, das Screenshot, Wasser, draußen, Landschaft enthält.&#10;&#10;KI-generierte Inhalte können fehlerhaft sein." id="84" name="Google Shape;84;p9"/>
          <p:cNvPicPr preferRelativeResize="0"/>
          <p:nvPr/>
        </p:nvPicPr>
        <p:blipFill rotWithShape="1">
          <a:blip r:embed="rId2">
            <a:alphaModFix amt="50000"/>
          </a:blip>
          <a:srcRect b="41684" l="95672" r="0" t="1"/>
          <a:stretch/>
        </p:blipFill>
        <p:spPr>
          <a:xfrm>
            <a:off x="-1" y="0"/>
            <a:ext cx="1162051" cy="63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9"/>
          <p:cNvSpPr/>
          <p:nvPr/>
        </p:nvSpPr>
        <p:spPr>
          <a:xfrm>
            <a:off x="1" y="6356350"/>
            <a:ext cx="12192000" cy="501650"/>
          </a:xfrm>
          <a:prstGeom prst="rect">
            <a:avLst/>
          </a:prstGeom>
          <a:solidFill>
            <a:srgbClr val="183F3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9"/>
          <p:cNvSpPr txBox="1"/>
          <p:nvPr/>
        </p:nvSpPr>
        <p:spPr>
          <a:xfrm>
            <a:off x="-1" y="6422509"/>
            <a:ext cx="9172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Farming Hackathon 2025!</a:t>
            </a:r>
            <a:endParaRPr b="0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ld mit Überschrift" type="picTx">
  <p:cSld name="PICTURE_WITH_CAPTIO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1" name="Google Shape;91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Ein Bild, das Screenshot, Wasser, draußen, Landschaft enthält.&#10;&#10;KI-generierte Inhalte können fehlerhaft sein." id="94" name="Google Shape;94;p10"/>
          <p:cNvPicPr preferRelativeResize="0"/>
          <p:nvPr/>
        </p:nvPicPr>
        <p:blipFill rotWithShape="1">
          <a:blip r:embed="rId2">
            <a:alphaModFix amt="50000"/>
          </a:blip>
          <a:srcRect b="41684" l="95672" r="0" t="1"/>
          <a:stretch/>
        </p:blipFill>
        <p:spPr>
          <a:xfrm>
            <a:off x="-1" y="0"/>
            <a:ext cx="1162051" cy="63563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0"/>
          <p:cNvSpPr/>
          <p:nvPr/>
        </p:nvSpPr>
        <p:spPr>
          <a:xfrm>
            <a:off x="1" y="6356350"/>
            <a:ext cx="12192000" cy="501650"/>
          </a:xfrm>
          <a:prstGeom prst="rect">
            <a:avLst/>
          </a:prstGeom>
          <a:solidFill>
            <a:srgbClr val="183F32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0"/>
          <p:cNvSpPr txBox="1"/>
          <p:nvPr/>
        </p:nvSpPr>
        <p:spPr>
          <a:xfrm>
            <a:off x="-1" y="6422509"/>
            <a:ext cx="9172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Smart Farming Hackathon 2025!</a:t>
            </a:r>
            <a:endParaRPr b="0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266825" y="321469"/>
            <a:ext cx="10515600" cy="544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1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266825" y="1002506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2.jpg"/><Relationship Id="rId6" Type="http://schemas.openxmlformats.org/officeDocument/2006/relationships/image" Target="../media/image15.jpg"/><Relationship Id="rId7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4.png"/><Relationship Id="rId6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6.png"/><Relationship Id="rId6" Type="http://schemas.openxmlformats.org/officeDocument/2006/relationships/image" Target="../media/image11.png"/><Relationship Id="rId7" Type="http://schemas.openxmlformats.org/officeDocument/2006/relationships/image" Target="../media/image13.png"/><Relationship Id="rId8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3"/>
          <p:cNvSpPr txBox="1"/>
          <p:nvPr>
            <p:ph idx="1" type="subTitle"/>
          </p:nvPr>
        </p:nvSpPr>
        <p:spPr>
          <a:xfrm>
            <a:off x="468993" y="940871"/>
            <a:ext cx="10515599" cy="485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</a:pPr>
            <a:r>
              <a:t/>
            </a:r>
            <a:endParaRPr sz="700"/>
          </a:p>
        </p:txBody>
      </p:sp>
      <p:sp>
        <p:nvSpPr>
          <p:cNvPr id="120" name="Google Shape;120;p13"/>
          <p:cNvSpPr txBox="1"/>
          <p:nvPr>
            <p:ph type="title"/>
          </p:nvPr>
        </p:nvSpPr>
        <p:spPr>
          <a:xfrm>
            <a:off x="621000" y="1627975"/>
            <a:ext cx="7053300" cy="19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Arial"/>
              <a:buNone/>
            </a:pPr>
            <a:r>
              <a:rPr b="0" lang="de-DE" sz="9600">
                <a:solidFill>
                  <a:schemeClr val="accent6"/>
                </a:solidFill>
                <a:latin typeface="Roboto Black"/>
                <a:ea typeface="Roboto Black"/>
                <a:cs typeface="Roboto Black"/>
                <a:sym typeface="Roboto Black"/>
              </a:rPr>
              <a:t>Ctrl</a:t>
            </a:r>
            <a:r>
              <a:rPr b="0" lang="de-DE" sz="9600">
                <a:solidFill>
                  <a:srgbClr val="38761D"/>
                </a:solidFill>
                <a:latin typeface="Roboto Black"/>
                <a:ea typeface="Roboto Black"/>
                <a:cs typeface="Roboto Black"/>
                <a:sym typeface="Roboto Black"/>
              </a:rPr>
              <a:t>+</a:t>
            </a:r>
            <a:r>
              <a:rPr b="0" lang="de-DE" sz="9600">
                <a:solidFill>
                  <a:schemeClr val="accent6"/>
                </a:solidFill>
                <a:latin typeface="Roboto Black"/>
                <a:ea typeface="Roboto Black"/>
                <a:cs typeface="Roboto Black"/>
                <a:sym typeface="Roboto Black"/>
              </a:rPr>
              <a:t>Crop</a:t>
            </a:r>
            <a:endParaRPr b="0" sz="9600">
              <a:solidFill>
                <a:schemeClr val="accent6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21" name="Google Shape;121;p13"/>
          <p:cNvSpPr txBox="1"/>
          <p:nvPr>
            <p:ph type="title"/>
          </p:nvPr>
        </p:nvSpPr>
        <p:spPr>
          <a:xfrm>
            <a:off x="6652100" y="4234200"/>
            <a:ext cx="4625100" cy="19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Arial"/>
              <a:buNone/>
            </a:pPr>
            <a:r>
              <a:rPr b="0" lang="de-DE" sz="2400">
                <a:solidFill>
                  <a:srgbClr val="38761D"/>
                </a:solidFill>
                <a:latin typeface="Roboto Black"/>
                <a:ea typeface="Roboto Black"/>
                <a:cs typeface="Roboto Black"/>
                <a:sym typeface="Roboto Black"/>
              </a:rPr>
              <a:t>Jay Rachelwar</a:t>
            </a:r>
            <a:endParaRPr b="0" sz="2400">
              <a:solidFill>
                <a:srgbClr val="38761D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Arial"/>
              <a:buNone/>
            </a:pPr>
            <a:r>
              <a:rPr b="0" lang="de-DE" sz="2400">
                <a:solidFill>
                  <a:srgbClr val="38761D"/>
                </a:solidFill>
                <a:latin typeface="Roboto Black"/>
                <a:ea typeface="Roboto Black"/>
                <a:cs typeface="Roboto Black"/>
                <a:sym typeface="Roboto Black"/>
              </a:rPr>
              <a:t>Manan Patel</a:t>
            </a:r>
            <a:endParaRPr b="0" sz="2400">
              <a:solidFill>
                <a:srgbClr val="38761D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Arial"/>
              <a:buNone/>
            </a:pPr>
            <a:r>
              <a:rPr b="0" lang="de-DE" sz="2400">
                <a:solidFill>
                  <a:srgbClr val="38761D"/>
                </a:solidFill>
                <a:latin typeface="Roboto Black"/>
                <a:ea typeface="Roboto Black"/>
                <a:cs typeface="Roboto Black"/>
                <a:sym typeface="Roboto Black"/>
              </a:rPr>
              <a:t>Surya Theja</a:t>
            </a:r>
            <a:endParaRPr b="0" sz="2400">
              <a:solidFill>
                <a:srgbClr val="38761D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Arial"/>
              <a:buNone/>
            </a:pPr>
            <a:r>
              <a:rPr b="0" lang="de-DE" sz="2400">
                <a:solidFill>
                  <a:srgbClr val="38761D"/>
                </a:solidFill>
                <a:latin typeface="Roboto Black"/>
                <a:ea typeface="Roboto Black"/>
                <a:cs typeface="Roboto Black"/>
                <a:sym typeface="Roboto Black"/>
              </a:rPr>
              <a:t>Tarun Manoj</a:t>
            </a:r>
            <a:endParaRPr b="0" sz="2400">
              <a:solidFill>
                <a:srgbClr val="38761D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22" name="Google Shape;12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pic>
        <p:nvPicPr>
          <p:cNvPr id="123" name="Google Shape;123;p13"/>
          <p:cNvPicPr preferRelativeResize="0"/>
          <p:nvPr/>
        </p:nvPicPr>
        <p:blipFill>
          <a:blip r:embed="rId3">
            <a:alphaModFix amt="81000"/>
          </a:blip>
          <a:stretch>
            <a:fillRect/>
          </a:stretch>
        </p:blipFill>
        <p:spPr>
          <a:xfrm>
            <a:off x="10351625" y="452200"/>
            <a:ext cx="1375500" cy="13509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2"/>
          <p:cNvPicPr preferRelativeResize="0"/>
          <p:nvPr/>
        </p:nvPicPr>
        <p:blipFill rotWithShape="1">
          <a:blip r:embed="rId3">
            <a:alphaModFix amt="24000"/>
          </a:blip>
          <a:srcRect b="16275" l="0" r="0" t="0"/>
          <a:stretch/>
        </p:blipFill>
        <p:spPr>
          <a:xfrm>
            <a:off x="1150825" y="1"/>
            <a:ext cx="11068250" cy="63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2"/>
          <p:cNvSpPr txBox="1"/>
          <p:nvPr>
            <p:ph type="title"/>
          </p:nvPr>
        </p:nvSpPr>
        <p:spPr>
          <a:xfrm>
            <a:off x="1266825" y="321468"/>
            <a:ext cx="1051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 sz="2400"/>
              <a:t>Demo / Screenshot</a:t>
            </a:r>
            <a:endParaRPr sz="2400"/>
          </a:p>
        </p:txBody>
      </p:sp>
      <p:pic>
        <p:nvPicPr>
          <p:cNvPr id="242" name="Google Shape;24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pic>
        <p:nvPicPr>
          <p:cNvPr id="243" name="Google Shape;24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0825" y="907701"/>
            <a:ext cx="7147549" cy="296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81625" y="3593472"/>
            <a:ext cx="6510375" cy="269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2"/>
          <p:cNvSpPr txBox="1"/>
          <p:nvPr/>
        </p:nvSpPr>
        <p:spPr>
          <a:xfrm>
            <a:off x="2681625" y="3873825"/>
            <a:ext cx="30000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2400">
                <a:solidFill>
                  <a:schemeClr val="dk1"/>
                </a:solidFill>
              </a:rPr>
              <a:t>Map view</a:t>
            </a:r>
            <a:endParaRPr/>
          </a:p>
        </p:txBody>
      </p:sp>
      <p:sp>
        <p:nvSpPr>
          <p:cNvPr id="246" name="Google Shape;246;p22"/>
          <p:cNvSpPr txBox="1"/>
          <p:nvPr/>
        </p:nvSpPr>
        <p:spPr>
          <a:xfrm>
            <a:off x="8929825" y="3076275"/>
            <a:ext cx="30000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2400">
                <a:solidFill>
                  <a:schemeClr val="dk1"/>
                </a:solidFill>
              </a:rPr>
              <a:t>Satellite view</a:t>
            </a:r>
            <a:endParaRPr/>
          </a:p>
        </p:txBody>
      </p:sp>
      <p:sp>
        <p:nvSpPr>
          <p:cNvPr id="247" name="Google Shape;247;p2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48" name="Google Shape;248;p22"/>
          <p:cNvSpPr txBox="1"/>
          <p:nvPr/>
        </p:nvSpPr>
        <p:spPr>
          <a:xfrm>
            <a:off x="5829150" y="6450400"/>
            <a:ext cx="53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10</a:t>
            </a:r>
            <a:endParaRPr sz="800">
              <a:solidFill>
                <a:srgbClr val="FFFFFF"/>
              </a:solidFill>
            </a:endParaRPr>
          </a:p>
        </p:txBody>
      </p:sp>
      <p:pic>
        <p:nvPicPr>
          <p:cNvPr id="249" name="Google Shape;249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17250" y="4786738"/>
            <a:ext cx="176400" cy="307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76775" y="2162650"/>
            <a:ext cx="176400" cy="307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23"/>
          <p:cNvPicPr preferRelativeResize="0"/>
          <p:nvPr/>
        </p:nvPicPr>
        <p:blipFill rotWithShape="1">
          <a:blip r:embed="rId3">
            <a:alphaModFix amt="24000"/>
          </a:blip>
          <a:srcRect b="16275" l="0" r="0" t="0"/>
          <a:stretch/>
        </p:blipFill>
        <p:spPr>
          <a:xfrm>
            <a:off x="1150825" y="1"/>
            <a:ext cx="11068250" cy="63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3"/>
          <p:cNvSpPr txBox="1"/>
          <p:nvPr>
            <p:ph type="title"/>
          </p:nvPr>
        </p:nvSpPr>
        <p:spPr>
          <a:xfrm>
            <a:off x="1266825" y="321468"/>
            <a:ext cx="1051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 sz="2400"/>
              <a:t>Demo / Screenshot</a:t>
            </a:r>
            <a:endParaRPr sz="2400"/>
          </a:p>
        </p:txBody>
      </p:sp>
      <p:pic>
        <p:nvPicPr>
          <p:cNvPr id="258" name="Google Shape;2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sp>
        <p:nvSpPr>
          <p:cNvPr id="259" name="Google Shape;259;p23"/>
          <p:cNvSpPr txBox="1"/>
          <p:nvPr/>
        </p:nvSpPr>
        <p:spPr>
          <a:xfrm>
            <a:off x="4596000" y="5709600"/>
            <a:ext cx="30000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2400">
                <a:solidFill>
                  <a:schemeClr val="dk1"/>
                </a:solidFill>
              </a:rPr>
              <a:t>Earning tokens</a:t>
            </a:r>
            <a:endParaRPr/>
          </a:p>
        </p:txBody>
      </p:sp>
      <p:sp>
        <p:nvSpPr>
          <p:cNvPr id="260" name="Google Shape;260;p23"/>
          <p:cNvSpPr txBox="1"/>
          <p:nvPr/>
        </p:nvSpPr>
        <p:spPr>
          <a:xfrm>
            <a:off x="8929825" y="3076275"/>
            <a:ext cx="30000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2400">
                <a:solidFill>
                  <a:schemeClr val="dk1"/>
                </a:solidFill>
              </a:rPr>
              <a:t>Satellite view</a:t>
            </a:r>
            <a:endParaRPr/>
          </a:p>
        </p:txBody>
      </p:sp>
      <p:sp>
        <p:nvSpPr>
          <p:cNvPr id="261" name="Google Shape;261;p2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62" name="Google Shape;262;p23"/>
          <p:cNvSpPr txBox="1"/>
          <p:nvPr/>
        </p:nvSpPr>
        <p:spPr>
          <a:xfrm>
            <a:off x="5829150" y="6450400"/>
            <a:ext cx="53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11</a:t>
            </a:r>
            <a:endParaRPr sz="800">
              <a:solidFill>
                <a:srgbClr val="FFFFFF"/>
              </a:solidFill>
            </a:endParaRPr>
          </a:p>
        </p:txBody>
      </p:sp>
      <p:pic>
        <p:nvPicPr>
          <p:cNvPr id="263" name="Google Shape;26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7063" y="1227147"/>
            <a:ext cx="9495126" cy="388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4"/>
          <p:cNvPicPr preferRelativeResize="0"/>
          <p:nvPr/>
        </p:nvPicPr>
        <p:blipFill rotWithShape="1">
          <a:blip r:embed="rId3">
            <a:alphaModFix amt="24000"/>
          </a:blip>
          <a:srcRect b="16275" l="0" r="0" t="0"/>
          <a:stretch/>
        </p:blipFill>
        <p:spPr>
          <a:xfrm>
            <a:off x="1150825" y="1"/>
            <a:ext cx="11068250" cy="63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4"/>
          <p:cNvSpPr txBox="1"/>
          <p:nvPr>
            <p:ph type="title"/>
          </p:nvPr>
        </p:nvSpPr>
        <p:spPr>
          <a:xfrm>
            <a:off x="1266825" y="321468"/>
            <a:ext cx="1051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 sz="2400"/>
              <a:t>Demo / Screenshot</a:t>
            </a:r>
            <a:endParaRPr sz="2400"/>
          </a:p>
        </p:txBody>
      </p:sp>
      <p:pic>
        <p:nvPicPr>
          <p:cNvPr id="271" name="Google Shape;27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sp>
        <p:nvSpPr>
          <p:cNvPr id="272" name="Google Shape;272;p24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73" name="Google Shape;273;p24"/>
          <p:cNvSpPr txBox="1"/>
          <p:nvPr/>
        </p:nvSpPr>
        <p:spPr>
          <a:xfrm>
            <a:off x="5829150" y="6450400"/>
            <a:ext cx="53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12</a:t>
            </a:r>
            <a:endParaRPr sz="800">
              <a:solidFill>
                <a:srgbClr val="FFFFFF"/>
              </a:solidFill>
            </a:endParaRPr>
          </a:p>
        </p:txBody>
      </p:sp>
      <p:pic>
        <p:nvPicPr>
          <p:cNvPr id="274" name="Google Shape;274;p24"/>
          <p:cNvPicPr preferRelativeResize="0"/>
          <p:nvPr/>
        </p:nvPicPr>
        <p:blipFill rotWithShape="1">
          <a:blip r:embed="rId5">
            <a:alphaModFix/>
          </a:blip>
          <a:srcRect b="60722" l="0" r="0" t="1092"/>
          <a:stretch/>
        </p:blipFill>
        <p:spPr>
          <a:xfrm>
            <a:off x="1266825" y="1079775"/>
            <a:ext cx="5303125" cy="406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4"/>
          <p:cNvPicPr preferRelativeResize="0"/>
          <p:nvPr/>
        </p:nvPicPr>
        <p:blipFill rotWithShape="1">
          <a:blip r:embed="rId5">
            <a:alphaModFix/>
          </a:blip>
          <a:srcRect b="26831" l="0" r="49540" t="39276"/>
          <a:stretch/>
        </p:blipFill>
        <p:spPr>
          <a:xfrm>
            <a:off x="6569938" y="1079775"/>
            <a:ext cx="1723300" cy="23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4"/>
          <p:cNvPicPr preferRelativeResize="0"/>
          <p:nvPr/>
        </p:nvPicPr>
        <p:blipFill rotWithShape="1">
          <a:blip r:embed="rId5">
            <a:alphaModFix/>
          </a:blip>
          <a:srcRect b="0" l="0" r="0" t="73031"/>
          <a:stretch/>
        </p:blipFill>
        <p:spPr>
          <a:xfrm>
            <a:off x="6827800" y="3321693"/>
            <a:ext cx="5303125" cy="2871806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4"/>
          <p:cNvSpPr txBox="1"/>
          <p:nvPr/>
        </p:nvSpPr>
        <p:spPr>
          <a:xfrm>
            <a:off x="3770000" y="5146100"/>
            <a:ext cx="30000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2400">
                <a:solidFill>
                  <a:schemeClr val="dk1"/>
                </a:solidFill>
              </a:rPr>
              <a:t>Subscription view</a:t>
            </a:r>
            <a:endParaRPr/>
          </a:p>
        </p:txBody>
      </p:sp>
      <p:pic>
        <p:nvPicPr>
          <p:cNvPr id="278" name="Google Shape;27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93250" y="815900"/>
            <a:ext cx="3847500" cy="243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25"/>
          <p:cNvPicPr preferRelativeResize="0"/>
          <p:nvPr/>
        </p:nvPicPr>
        <p:blipFill rotWithShape="1">
          <a:blip r:embed="rId3">
            <a:alphaModFix amt="24000"/>
          </a:blip>
          <a:srcRect b="16275" l="0" r="0" t="0"/>
          <a:stretch/>
        </p:blipFill>
        <p:spPr>
          <a:xfrm>
            <a:off x="1150825" y="1"/>
            <a:ext cx="11068250" cy="63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5"/>
          <p:cNvSpPr txBox="1"/>
          <p:nvPr>
            <p:ph type="title"/>
          </p:nvPr>
        </p:nvSpPr>
        <p:spPr>
          <a:xfrm>
            <a:off x="1266825" y="321475"/>
            <a:ext cx="100248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 sz="4000">
                <a:latin typeface="Roboto"/>
                <a:ea typeface="Roboto"/>
                <a:cs typeface="Roboto"/>
                <a:sym typeface="Roboto"/>
              </a:rPr>
              <a:t>Thank You !</a:t>
            </a:r>
            <a:endParaRPr sz="4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6" name="Google Shape;28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sp>
        <p:nvSpPr>
          <p:cNvPr id="287" name="Google Shape;287;p2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288" name="Google Shape;28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9083" y="1516720"/>
            <a:ext cx="4293825" cy="426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4"/>
          <p:cNvPicPr preferRelativeResize="0"/>
          <p:nvPr/>
        </p:nvPicPr>
        <p:blipFill rotWithShape="1">
          <a:blip r:embed="rId3">
            <a:alphaModFix amt="24000"/>
          </a:blip>
          <a:srcRect b="16275" l="0" r="0" t="0"/>
          <a:stretch/>
        </p:blipFill>
        <p:spPr>
          <a:xfrm>
            <a:off x="1150825" y="1"/>
            <a:ext cx="11068250" cy="63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4"/>
          <p:cNvSpPr txBox="1"/>
          <p:nvPr>
            <p:ph type="title"/>
          </p:nvPr>
        </p:nvSpPr>
        <p:spPr>
          <a:xfrm>
            <a:off x="1266825" y="321468"/>
            <a:ext cx="1051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Problem</a:t>
            </a:r>
            <a:endParaRPr sz="4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14"/>
          <p:cNvSpPr txBox="1"/>
          <p:nvPr>
            <p:ph idx="1" type="body"/>
          </p:nvPr>
        </p:nvSpPr>
        <p:spPr>
          <a:xfrm>
            <a:off x="1285700" y="956850"/>
            <a:ext cx="10798500" cy="53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1. </a:t>
            </a: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Generic forecasts don’t reflect farm-level microclimates.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2. F</a:t>
            </a: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armers unable to share their weather data.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3. Farmers willing to share do not get any incentives for their contribution.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de-DE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Solution</a:t>
            </a:r>
            <a:endParaRPr b="1" sz="4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1. Farmers having substations share their data.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edium"/>
              <a:buChar char="-"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Earn tokens for this, exchanged for money through a conversion rate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2. Farmers needing the data pay to use this data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edium"/>
              <a:buChar char="-"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Exchange money for tokens used to buy neighbouring data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3. Provides suggestions for suitable neighbouring farm data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4. Provides alerts for redundant substation installations.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5. Active</a:t>
            </a: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 contributors are rewarded with higher visibility, discounts, and community status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32" name="Google Shape;13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sp>
        <p:nvSpPr>
          <p:cNvPr id="133" name="Google Shape;133;p14"/>
          <p:cNvSpPr txBox="1"/>
          <p:nvPr/>
        </p:nvSpPr>
        <p:spPr>
          <a:xfrm>
            <a:off x="5829150" y="6450400"/>
            <a:ext cx="53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2</a:t>
            </a:r>
            <a:endParaRPr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5"/>
          <p:cNvPicPr preferRelativeResize="0"/>
          <p:nvPr/>
        </p:nvPicPr>
        <p:blipFill rotWithShape="1">
          <a:blip r:embed="rId3">
            <a:alphaModFix amt="24000"/>
          </a:blip>
          <a:srcRect b="16275" l="0" r="0" t="0"/>
          <a:stretch/>
        </p:blipFill>
        <p:spPr>
          <a:xfrm>
            <a:off x="1150825" y="1"/>
            <a:ext cx="11068250" cy="63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5"/>
          <p:cNvSpPr txBox="1"/>
          <p:nvPr>
            <p:ph type="title"/>
          </p:nvPr>
        </p:nvSpPr>
        <p:spPr>
          <a:xfrm>
            <a:off x="1266825" y="321468"/>
            <a:ext cx="1051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 sz="4000">
                <a:latin typeface="Roboto"/>
                <a:ea typeface="Roboto"/>
                <a:cs typeface="Roboto"/>
                <a:sym typeface="Roboto"/>
              </a:rPr>
              <a:t>How it works</a:t>
            </a:r>
            <a:endParaRPr sz="4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1266825" y="991906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   1. </a:t>
            </a: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Farmers install weather stations → Data is uploaded automatically.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2. </a:t>
            </a: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Data consumers (other farmers, co-ops, agribusinesses) access it: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    </a:t>
            </a: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Pay directly or use tokens (virtual currency) for easier access.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3. </a:t>
            </a: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Farmers earn: 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810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edium"/>
              <a:buChar char="-"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Micropayments (cash) when data is bought directly.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810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edium"/>
              <a:buChar char="-"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Tokens </a:t>
            </a: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when sharing data, contributing insights, or engaging in discussions.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810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edium"/>
              <a:buChar char="-"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Trust of the neighbouring farms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42" name="Google Shape;14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sp>
        <p:nvSpPr>
          <p:cNvPr id="143" name="Google Shape;143;p1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44" name="Google Shape;144;p15"/>
          <p:cNvSpPr txBox="1"/>
          <p:nvPr/>
        </p:nvSpPr>
        <p:spPr>
          <a:xfrm>
            <a:off x="5829150" y="6450400"/>
            <a:ext cx="53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  <a:endParaRPr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6"/>
          <p:cNvPicPr preferRelativeResize="0"/>
          <p:nvPr/>
        </p:nvPicPr>
        <p:blipFill rotWithShape="1">
          <a:blip r:embed="rId3">
            <a:alphaModFix amt="32000"/>
          </a:blip>
          <a:srcRect b="8374" l="0" r="0" t="0"/>
          <a:stretch/>
        </p:blipFill>
        <p:spPr>
          <a:xfrm>
            <a:off x="1144625" y="1002475"/>
            <a:ext cx="11047375" cy="534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6"/>
          <p:cNvSpPr txBox="1"/>
          <p:nvPr>
            <p:ph type="title"/>
          </p:nvPr>
        </p:nvSpPr>
        <p:spPr>
          <a:xfrm>
            <a:off x="1266825" y="321468"/>
            <a:ext cx="1051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 sz="4000">
                <a:latin typeface="Roboto"/>
                <a:ea typeface="Roboto"/>
                <a:cs typeface="Roboto"/>
                <a:sym typeface="Roboto"/>
              </a:rPr>
              <a:t>How it works</a:t>
            </a:r>
            <a:endParaRPr sz="4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" name="Google Shape;15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6592" y="4218416"/>
            <a:ext cx="692332" cy="692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54150" y="4314251"/>
            <a:ext cx="738426" cy="73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7200" y="1594925"/>
            <a:ext cx="9834074" cy="402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6"/>
          <p:cNvSpPr/>
          <p:nvPr/>
        </p:nvSpPr>
        <p:spPr>
          <a:xfrm>
            <a:off x="2833825" y="3163100"/>
            <a:ext cx="170400" cy="10227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6"/>
          <p:cNvSpPr/>
          <p:nvPr/>
        </p:nvSpPr>
        <p:spPr>
          <a:xfrm>
            <a:off x="10438163" y="3163100"/>
            <a:ext cx="170400" cy="10227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3319000" y="2192750"/>
            <a:ext cx="2137500" cy="249300"/>
          </a:xfrm>
          <a:prstGeom prst="bentArrow">
            <a:avLst>
              <a:gd fmla="val 25000" name="adj1"/>
              <a:gd fmla="val 25000" name="adj2"/>
              <a:gd fmla="val 25000" name="adj3"/>
              <a:gd fmla="val 8750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6925025" y="2310775"/>
            <a:ext cx="3199500" cy="1314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5456500" y="2442050"/>
            <a:ext cx="1691700" cy="12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>
                <a:solidFill>
                  <a:schemeClr val="dk1"/>
                </a:solidFill>
              </a:rPr>
              <a:t>Data Collector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60" name="Google Shape;16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06375" y="5052675"/>
            <a:ext cx="2815725" cy="108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6"/>
          <p:cNvSpPr/>
          <p:nvPr/>
        </p:nvSpPr>
        <p:spPr>
          <a:xfrm>
            <a:off x="6348050" y="3726950"/>
            <a:ext cx="170400" cy="14817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82624" y="3096861"/>
            <a:ext cx="1550857" cy="102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6"/>
          <p:cNvSpPr/>
          <p:nvPr/>
        </p:nvSpPr>
        <p:spPr>
          <a:xfrm rot="7048621">
            <a:off x="6717805" y="2506947"/>
            <a:ext cx="944098" cy="1022595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sp>
        <p:nvSpPr>
          <p:cNvPr id="165" name="Google Shape;165;p16"/>
          <p:cNvSpPr/>
          <p:nvPr/>
        </p:nvSpPr>
        <p:spPr>
          <a:xfrm>
            <a:off x="3688725" y="3429050"/>
            <a:ext cx="1589100" cy="1309500"/>
          </a:xfrm>
          <a:prstGeom prst="pentagon">
            <a:avLst>
              <a:gd fmla="val 105146" name="hf"/>
              <a:gd fmla="val 110557" name="vf"/>
            </a:avLst>
          </a:prstGeom>
          <a:gradFill>
            <a:gsLst>
              <a:gs pos="0">
                <a:srgbClr val="6DCD4A"/>
              </a:gs>
              <a:gs pos="100000">
                <a:srgbClr val="396F2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>
                <a:latin typeface="Roboto Black"/>
                <a:ea typeface="Roboto Black"/>
                <a:cs typeface="Roboto Black"/>
                <a:sym typeface="Roboto Black"/>
              </a:rPr>
              <a:t>Karma System</a:t>
            </a:r>
            <a:endParaRPr sz="1600"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66" name="Google Shape;166;p16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67" name="Google Shape;167;p16"/>
          <p:cNvSpPr txBox="1"/>
          <p:nvPr/>
        </p:nvSpPr>
        <p:spPr>
          <a:xfrm>
            <a:off x="5829150" y="6450400"/>
            <a:ext cx="53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4</a:t>
            </a:r>
            <a:endParaRPr sz="800">
              <a:solidFill>
                <a:srgbClr val="FFFFFF"/>
              </a:solidFill>
            </a:endParaRPr>
          </a:p>
        </p:txBody>
      </p:sp>
      <p:sp>
        <p:nvSpPr>
          <p:cNvPr id="168" name="Google Shape;168;p16"/>
          <p:cNvSpPr txBox="1"/>
          <p:nvPr/>
        </p:nvSpPr>
        <p:spPr>
          <a:xfrm>
            <a:off x="6387281" y="4041629"/>
            <a:ext cx="6924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API</a:t>
            </a:r>
            <a:endParaRPr sz="24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7"/>
          <p:cNvPicPr preferRelativeResize="0"/>
          <p:nvPr/>
        </p:nvPicPr>
        <p:blipFill rotWithShape="1">
          <a:blip r:embed="rId3">
            <a:alphaModFix amt="32000"/>
          </a:blip>
          <a:srcRect b="8374" l="0" r="0" t="0"/>
          <a:stretch/>
        </p:blipFill>
        <p:spPr>
          <a:xfrm>
            <a:off x="1144625" y="1002475"/>
            <a:ext cx="11047375" cy="534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7"/>
          <p:cNvSpPr txBox="1"/>
          <p:nvPr>
            <p:ph type="title"/>
          </p:nvPr>
        </p:nvSpPr>
        <p:spPr>
          <a:xfrm>
            <a:off x="1266825" y="321468"/>
            <a:ext cx="1051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 sz="4000">
                <a:latin typeface="Roboto"/>
                <a:ea typeface="Roboto"/>
                <a:cs typeface="Roboto"/>
                <a:sym typeface="Roboto"/>
              </a:rPr>
              <a:t>Reputation System </a:t>
            </a:r>
            <a:endParaRPr sz="4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Google Shape;17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sp>
        <p:nvSpPr>
          <p:cNvPr id="177" name="Google Shape;177;p17"/>
          <p:cNvSpPr/>
          <p:nvPr/>
        </p:nvSpPr>
        <p:spPr>
          <a:xfrm>
            <a:off x="5301450" y="3071688"/>
            <a:ext cx="1589100" cy="1309500"/>
          </a:xfrm>
          <a:prstGeom prst="pentagon">
            <a:avLst>
              <a:gd fmla="val 105146" name="hf"/>
              <a:gd fmla="val 110557" name="vf"/>
            </a:avLst>
          </a:prstGeom>
          <a:gradFill>
            <a:gsLst>
              <a:gs pos="0">
                <a:srgbClr val="6DCD4A"/>
              </a:gs>
              <a:gs pos="100000">
                <a:srgbClr val="396F2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>
                <a:latin typeface="Roboto Medium"/>
                <a:ea typeface="Roboto Medium"/>
                <a:cs typeface="Roboto Medium"/>
                <a:sym typeface="Roboto Medium"/>
              </a:rPr>
              <a:t>Karma System</a:t>
            </a:r>
            <a:endParaRPr sz="16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78" name="Google Shape;178;p1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79" name="Google Shape;179;p17"/>
          <p:cNvSpPr txBox="1"/>
          <p:nvPr/>
        </p:nvSpPr>
        <p:spPr>
          <a:xfrm>
            <a:off x="5829150" y="6450400"/>
            <a:ext cx="53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5</a:t>
            </a:r>
            <a:endParaRPr sz="800">
              <a:solidFill>
                <a:srgbClr val="FFFFFF"/>
              </a:solidFill>
            </a:endParaRPr>
          </a:p>
        </p:txBody>
      </p:sp>
      <p:sp>
        <p:nvSpPr>
          <p:cNvPr id="180" name="Google Shape;180;p17"/>
          <p:cNvSpPr/>
          <p:nvPr/>
        </p:nvSpPr>
        <p:spPr>
          <a:xfrm>
            <a:off x="4935300" y="1249200"/>
            <a:ext cx="2321400" cy="13887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Roboto Medium"/>
                <a:ea typeface="Roboto Medium"/>
                <a:cs typeface="Roboto Medium"/>
                <a:sym typeface="Roboto Medium"/>
              </a:rPr>
              <a:t>Rewarding the Contribution of data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1" name="Google Shape;181;p17"/>
          <p:cNvSpPr/>
          <p:nvPr/>
        </p:nvSpPr>
        <p:spPr>
          <a:xfrm>
            <a:off x="8674550" y="2509100"/>
            <a:ext cx="2321400" cy="13887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Roboto Medium"/>
                <a:ea typeface="Roboto Medium"/>
                <a:cs typeface="Roboto Medium"/>
                <a:sym typeface="Roboto Medium"/>
              </a:rPr>
              <a:t>Badge the User 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Roboto Medium"/>
                <a:ea typeface="Roboto Medium"/>
                <a:cs typeface="Roboto Medium"/>
                <a:sym typeface="Roboto Medium"/>
              </a:rPr>
              <a:t>       The Rain Observer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Roboto Medium"/>
                <a:ea typeface="Roboto Medium"/>
                <a:cs typeface="Roboto Medium"/>
                <a:sym typeface="Roboto Medium"/>
              </a:rPr>
              <a:t>The Soil Expert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2" name="Google Shape;182;p17"/>
          <p:cNvSpPr/>
          <p:nvPr/>
        </p:nvSpPr>
        <p:spPr>
          <a:xfrm>
            <a:off x="1799350" y="2372925"/>
            <a:ext cx="2321400" cy="13887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Roboto Medium"/>
                <a:ea typeface="Roboto Medium"/>
                <a:cs typeface="Roboto Medium"/>
                <a:sym typeface="Roboto Medium"/>
              </a:rPr>
              <a:t>More consistent and good data 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83" name="Google Shape;183;p17"/>
          <p:cNvSpPr/>
          <p:nvPr/>
        </p:nvSpPr>
        <p:spPr>
          <a:xfrm>
            <a:off x="2348975" y="4620300"/>
            <a:ext cx="2321400" cy="13887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Roboto Medium"/>
                <a:ea typeface="Roboto Medium"/>
                <a:cs typeface="Roboto Medium"/>
                <a:sym typeface="Roboto Medium"/>
              </a:rPr>
              <a:t>Higher Tier = More Token/ per month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84" name="Google Shape;184;p17"/>
          <p:cNvCxnSpPr>
            <a:stCxn id="180" idx="2"/>
            <a:endCxn id="177" idx="0"/>
          </p:cNvCxnSpPr>
          <p:nvPr/>
        </p:nvCxnSpPr>
        <p:spPr>
          <a:xfrm>
            <a:off x="6096000" y="2637900"/>
            <a:ext cx="0" cy="43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17"/>
          <p:cNvCxnSpPr>
            <a:stCxn id="182" idx="3"/>
            <a:endCxn id="177" idx="1"/>
          </p:cNvCxnSpPr>
          <p:nvPr/>
        </p:nvCxnSpPr>
        <p:spPr>
          <a:xfrm>
            <a:off x="4120750" y="3067275"/>
            <a:ext cx="1180800" cy="50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17"/>
          <p:cNvCxnSpPr>
            <a:stCxn id="181" idx="1"/>
            <a:endCxn id="177" idx="5"/>
          </p:cNvCxnSpPr>
          <p:nvPr/>
        </p:nvCxnSpPr>
        <p:spPr>
          <a:xfrm flipH="1">
            <a:off x="6890450" y="3203450"/>
            <a:ext cx="1784100" cy="36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17"/>
          <p:cNvCxnSpPr>
            <a:stCxn id="177" idx="2"/>
          </p:cNvCxnSpPr>
          <p:nvPr/>
        </p:nvCxnSpPr>
        <p:spPr>
          <a:xfrm flipH="1">
            <a:off x="4590942" y="4381184"/>
            <a:ext cx="1014000" cy="30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17"/>
          <p:cNvSpPr/>
          <p:nvPr/>
        </p:nvSpPr>
        <p:spPr>
          <a:xfrm>
            <a:off x="7462025" y="4719700"/>
            <a:ext cx="2321400" cy="13887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Roboto Medium"/>
                <a:ea typeface="Roboto Medium"/>
                <a:cs typeface="Roboto Medium"/>
                <a:sym typeface="Roboto Medium"/>
              </a:rPr>
              <a:t>Leaderboard for higher </a:t>
            </a:r>
            <a:r>
              <a:rPr lang="de-DE">
                <a:latin typeface="Roboto Medium"/>
                <a:ea typeface="Roboto Medium"/>
                <a:cs typeface="Roboto Medium"/>
                <a:sym typeface="Roboto Medium"/>
              </a:rPr>
              <a:t>visibility</a:t>
            </a:r>
            <a:r>
              <a:rPr lang="de-DE">
                <a:latin typeface="Roboto Medium"/>
                <a:ea typeface="Roboto Medium"/>
                <a:cs typeface="Roboto Medium"/>
                <a:sym typeface="Roboto Medium"/>
              </a:rPr>
              <a:t> and motivation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89" name="Google Shape;189;p17"/>
          <p:cNvCxnSpPr/>
          <p:nvPr/>
        </p:nvCxnSpPr>
        <p:spPr>
          <a:xfrm rot="10800000">
            <a:off x="6557700" y="4369400"/>
            <a:ext cx="970500" cy="41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8"/>
          <p:cNvPicPr preferRelativeResize="0"/>
          <p:nvPr/>
        </p:nvPicPr>
        <p:blipFill rotWithShape="1">
          <a:blip r:embed="rId3">
            <a:alphaModFix amt="24000"/>
          </a:blip>
          <a:srcRect b="16275" l="0" r="0" t="0"/>
          <a:stretch/>
        </p:blipFill>
        <p:spPr>
          <a:xfrm>
            <a:off x="1150825" y="1"/>
            <a:ext cx="11068250" cy="63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/>
          <p:cNvSpPr txBox="1"/>
          <p:nvPr>
            <p:ph type="title"/>
          </p:nvPr>
        </p:nvSpPr>
        <p:spPr>
          <a:xfrm>
            <a:off x="1266825" y="321468"/>
            <a:ext cx="1051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 sz="4000">
                <a:latin typeface="Roboto"/>
                <a:ea typeface="Roboto"/>
                <a:cs typeface="Roboto"/>
                <a:sym typeface="Roboto"/>
              </a:rPr>
              <a:t>Impacts</a:t>
            </a:r>
            <a:endParaRPr sz="4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18"/>
          <p:cNvSpPr txBox="1"/>
          <p:nvPr>
            <p:ph idx="1" type="body"/>
          </p:nvPr>
        </p:nvSpPr>
        <p:spPr>
          <a:xfrm>
            <a:off x="1266825" y="1314200"/>
            <a:ext cx="10515600" cy="4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edium"/>
              <a:buAutoNum type="arabicPeriod"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Hyperlocal weather data with intelligence and suggestions - better planting, irrigation, and pest control decisions.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edium"/>
              <a:buAutoNum type="arabicPeriod"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Farmers generate new income streams (cash + credits).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edium"/>
              <a:buAutoNum type="arabicPeriod"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Stronger community trust through transparent recognition (tiers).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508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None/>
            </a:pPr>
            <a:r>
              <a:t/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edium"/>
              <a:buAutoNum type="arabicPeriod"/>
            </a:pPr>
            <a:r>
              <a:rPr lang="de-DE" sz="2400">
                <a:latin typeface="Roboto Medium"/>
                <a:ea typeface="Roboto Medium"/>
                <a:cs typeface="Roboto Medium"/>
                <a:sym typeface="Roboto Medium"/>
              </a:rPr>
              <a:t>Creates a self-sustaining farmer data economy.</a:t>
            </a:r>
            <a:endParaRPr sz="2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98" name="Google Shape;1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sp>
        <p:nvSpPr>
          <p:cNvPr id="199" name="Google Shape;199;p18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00" name="Google Shape;200;p18"/>
          <p:cNvSpPr txBox="1"/>
          <p:nvPr/>
        </p:nvSpPr>
        <p:spPr>
          <a:xfrm>
            <a:off x="5829150" y="6450400"/>
            <a:ext cx="53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6</a:t>
            </a:r>
            <a:endParaRPr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9"/>
          <p:cNvPicPr preferRelativeResize="0"/>
          <p:nvPr/>
        </p:nvPicPr>
        <p:blipFill rotWithShape="1">
          <a:blip r:embed="rId3">
            <a:alphaModFix amt="24000"/>
          </a:blip>
          <a:srcRect b="16275" l="0" r="0" t="0"/>
          <a:stretch/>
        </p:blipFill>
        <p:spPr>
          <a:xfrm>
            <a:off x="1150825" y="1"/>
            <a:ext cx="11068250" cy="63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9"/>
          <p:cNvSpPr txBox="1"/>
          <p:nvPr>
            <p:ph type="title"/>
          </p:nvPr>
        </p:nvSpPr>
        <p:spPr>
          <a:xfrm>
            <a:off x="1266825" y="321469"/>
            <a:ext cx="10515600" cy="544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de-DE" sz="4000">
                <a:latin typeface="Roboto"/>
                <a:ea typeface="Roboto"/>
                <a:cs typeface="Roboto"/>
                <a:sym typeface="Roboto"/>
              </a:rPr>
              <a:t>Why us / Why this solution?</a:t>
            </a:r>
            <a:endParaRPr sz="4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19"/>
          <p:cNvSpPr txBox="1"/>
          <p:nvPr>
            <p:ph idx="1" type="body"/>
          </p:nvPr>
        </p:nvSpPr>
        <p:spPr>
          <a:xfrm>
            <a:off x="1266825" y="1207031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41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Char char="•"/>
            </a:pPr>
            <a:r>
              <a:rPr lang="de-DE" sz="3000">
                <a:latin typeface="Roboto Medium"/>
                <a:ea typeface="Roboto Medium"/>
                <a:cs typeface="Roboto Medium"/>
                <a:sym typeface="Roboto Medium"/>
              </a:rPr>
              <a:t>What’s the main challenge?</a:t>
            </a:r>
            <a:endParaRPr sz="30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4191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Medium"/>
              <a:buChar char="-"/>
            </a:pPr>
            <a:r>
              <a:rPr lang="de-DE" sz="3000">
                <a:latin typeface="Roboto Medium"/>
                <a:ea typeface="Roboto Medium"/>
                <a:cs typeface="Roboto Medium"/>
                <a:sym typeface="Roboto Medium"/>
              </a:rPr>
              <a:t>Farmers lack accurate, hyperlocal weather data and have no incentive to share their data.</a:t>
            </a:r>
            <a:endParaRPr sz="30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2413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Medium"/>
              <a:buChar char="•"/>
            </a:pPr>
            <a:r>
              <a:rPr lang="de-DE" sz="3000">
                <a:latin typeface="Roboto Medium"/>
                <a:ea typeface="Roboto Medium"/>
                <a:cs typeface="Roboto Medium"/>
                <a:sym typeface="Roboto Medium"/>
              </a:rPr>
              <a:t>What’s your solution in one clear sentence?</a:t>
            </a:r>
            <a:endParaRPr sz="30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4191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Medium"/>
              <a:buChar char="-"/>
            </a:pPr>
            <a:r>
              <a:rPr lang="de-DE" sz="3000">
                <a:latin typeface="Roboto Medium"/>
                <a:ea typeface="Roboto Medium"/>
                <a:cs typeface="Roboto Medium"/>
                <a:sym typeface="Roboto Medium"/>
              </a:rPr>
              <a:t>We turn farmer-installed weather stations into a shared data economy, rewarding farmers with micropayments, credits, and trust while delivering hyperlocal forecasts to the community.</a:t>
            </a:r>
            <a:endParaRPr sz="30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08" name="Google Shape;2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sp>
        <p:nvSpPr>
          <p:cNvPr id="209" name="Google Shape;209;p1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10" name="Google Shape;210;p19"/>
          <p:cNvSpPr txBox="1"/>
          <p:nvPr/>
        </p:nvSpPr>
        <p:spPr>
          <a:xfrm>
            <a:off x="5829150" y="6450400"/>
            <a:ext cx="53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7</a:t>
            </a:r>
            <a:endParaRPr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0"/>
          <p:cNvPicPr preferRelativeResize="0"/>
          <p:nvPr/>
        </p:nvPicPr>
        <p:blipFill rotWithShape="1">
          <a:blip r:embed="rId3">
            <a:alphaModFix amt="24000"/>
          </a:blip>
          <a:srcRect b="16275" l="0" r="0" t="0"/>
          <a:stretch/>
        </p:blipFill>
        <p:spPr>
          <a:xfrm>
            <a:off x="1150825" y="1"/>
            <a:ext cx="11068250" cy="63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0"/>
          <p:cNvSpPr txBox="1"/>
          <p:nvPr>
            <p:ph type="title"/>
          </p:nvPr>
        </p:nvSpPr>
        <p:spPr>
          <a:xfrm>
            <a:off x="1266825" y="321468"/>
            <a:ext cx="1051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 sz="2400">
                <a:latin typeface="Roboto"/>
                <a:ea typeface="Roboto"/>
                <a:cs typeface="Roboto"/>
                <a:sym typeface="Roboto"/>
              </a:rPr>
              <a:t>Demo / Screenshot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8" name="Google Shape;21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pic>
        <p:nvPicPr>
          <p:cNvPr id="219" name="Google Shape;21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9500" y="1191649"/>
            <a:ext cx="10312926" cy="3807249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0"/>
          <p:cNvSpPr txBox="1"/>
          <p:nvPr/>
        </p:nvSpPr>
        <p:spPr>
          <a:xfrm>
            <a:off x="4964800" y="5095925"/>
            <a:ext cx="30000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User / Subscriber Dashboard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21" name="Google Shape;221;p2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22" name="Google Shape;222;p20"/>
          <p:cNvSpPr txBox="1"/>
          <p:nvPr/>
        </p:nvSpPr>
        <p:spPr>
          <a:xfrm>
            <a:off x="5829150" y="6450400"/>
            <a:ext cx="53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8</a:t>
            </a:r>
            <a:endParaRPr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21"/>
          <p:cNvPicPr preferRelativeResize="0"/>
          <p:nvPr/>
        </p:nvPicPr>
        <p:blipFill rotWithShape="1">
          <a:blip r:embed="rId3">
            <a:alphaModFix amt="24000"/>
          </a:blip>
          <a:srcRect b="16275" l="0" r="0" t="0"/>
          <a:stretch/>
        </p:blipFill>
        <p:spPr>
          <a:xfrm>
            <a:off x="1150825" y="1"/>
            <a:ext cx="11068250" cy="63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1"/>
          <p:cNvSpPr txBox="1"/>
          <p:nvPr>
            <p:ph type="title"/>
          </p:nvPr>
        </p:nvSpPr>
        <p:spPr>
          <a:xfrm>
            <a:off x="1266825" y="321468"/>
            <a:ext cx="1051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 sz="2400">
                <a:latin typeface="Roboto"/>
                <a:ea typeface="Roboto"/>
                <a:cs typeface="Roboto"/>
                <a:sym typeface="Roboto"/>
              </a:rPr>
              <a:t>Demo / Screenshot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0" name="Google Shape;2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97225" y="6342250"/>
            <a:ext cx="533700" cy="5241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4000"/>
              </a:srgbClr>
            </a:outerShdw>
          </a:effectLst>
        </p:spPr>
      </p:pic>
      <p:sp>
        <p:nvSpPr>
          <p:cNvPr id="231" name="Google Shape;231;p21"/>
          <p:cNvSpPr txBox="1"/>
          <p:nvPr/>
        </p:nvSpPr>
        <p:spPr>
          <a:xfrm>
            <a:off x="4094400" y="5715650"/>
            <a:ext cx="40032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Contributor </a:t>
            </a:r>
            <a:r>
              <a:rPr lang="de-DE" sz="24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Dashboard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32" name="Google Shape;232;p2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33" name="Google Shape;233;p21"/>
          <p:cNvSpPr txBox="1"/>
          <p:nvPr/>
        </p:nvSpPr>
        <p:spPr>
          <a:xfrm>
            <a:off x="5829150" y="6450400"/>
            <a:ext cx="53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9</a:t>
            </a:r>
            <a:endParaRPr sz="800">
              <a:solidFill>
                <a:srgbClr val="FFFFFF"/>
              </a:solidFill>
            </a:endParaRPr>
          </a:p>
        </p:txBody>
      </p:sp>
      <p:pic>
        <p:nvPicPr>
          <p:cNvPr id="234" name="Google Shape;23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3050" y="1002475"/>
            <a:ext cx="7248451" cy="474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B05E4E16C44A419899AE51C703A258" ma:contentTypeVersion="13" ma:contentTypeDescription="Create a new document." ma:contentTypeScope="" ma:versionID="66294af164d5f9fe012c1c5c0f1671e7">
  <xsd:schema xmlns:xsd="http://www.w3.org/2001/XMLSchema" xmlns:xs="http://www.w3.org/2001/XMLSchema" xmlns:p="http://schemas.microsoft.com/office/2006/metadata/properties" xmlns:ns2="4585495d-1e65-4745-92e1-6a1677e8c6e3" xmlns:ns3="02a07173-652c-41dd-b0b2-15cfa4bda98d" targetNamespace="http://schemas.microsoft.com/office/2006/metadata/properties" ma:root="true" ma:fieldsID="65afc908a14c43f3646218fce714d130" ns2:_="" ns3:_="">
    <xsd:import namespace="4585495d-1e65-4745-92e1-6a1677e8c6e3"/>
    <xsd:import namespace="02a07173-652c-41dd-b0b2-15cfa4bda9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85495d-1e65-4745-92e1-6a1677e8c6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7877319-e47f-417e-bb3c-18e630a7aa6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a07173-652c-41dd-b0b2-15cfa4bda98d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e25815a7-82c7-4234-aeed-84605e0fb965}" ma:internalName="TaxCatchAll" ma:showField="CatchAllData" ma:web="02a07173-652c-41dd-b0b2-15cfa4bda98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2a07173-652c-41dd-b0b2-15cfa4bda98d" xsi:nil="true"/>
    <lcf76f155ced4ddcb4097134ff3c332f xmlns="4585495d-1e65-4745-92e1-6a1677e8c6e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87D3E1F1-F02C-4784-AC05-0EE352E322A9}"/>
</file>

<file path=customXml/itemProps2.xml><?xml version="1.0" encoding="utf-8"?>
<ds:datastoreItem xmlns:ds="http://schemas.openxmlformats.org/officeDocument/2006/customXml" ds:itemID="{FEF6D12C-480C-4310-8509-7467E63B9B8C}"/>
</file>

<file path=customXml/itemProps3.xml><?xml version="1.0" encoding="utf-8"?>
<ds:datastoreItem xmlns:ds="http://schemas.openxmlformats.org/officeDocument/2006/customXml" ds:itemID="{5564B920-02A3-45AB-9927-4686258C1E22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0x01010043B05E4E16C44A419899AE51C703A258</vt:lpwstr>
  </property>
</Properties>
</file>